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2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E3E4-8F6A-48D9-8136-26D6C4334502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C3DC7-2F49-4E88-8048-6BFE459640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E3E4-8F6A-48D9-8136-26D6C4334502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C3DC7-2F49-4E88-8048-6BFE459640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E3E4-8F6A-48D9-8136-26D6C4334502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C3DC7-2F49-4E88-8048-6BFE459640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E3E4-8F6A-48D9-8136-26D6C4334502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C3DC7-2F49-4E88-8048-6BFE459640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E3E4-8F6A-48D9-8136-26D6C4334502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C3DC7-2F49-4E88-8048-6BFE459640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E3E4-8F6A-48D9-8136-26D6C4334502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C3DC7-2F49-4E88-8048-6BFE459640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E3E4-8F6A-48D9-8136-26D6C4334502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C3DC7-2F49-4E88-8048-6BFE459640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E3E4-8F6A-48D9-8136-26D6C4334502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C3DC7-2F49-4E88-8048-6BFE459640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E3E4-8F6A-48D9-8136-26D6C4334502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C3DC7-2F49-4E88-8048-6BFE459640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E3E4-8F6A-48D9-8136-26D6C4334502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C3DC7-2F49-4E88-8048-6BFE459640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BE3E4-8F6A-48D9-8136-26D6C4334502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8C3DC7-2F49-4E88-8048-6BFE459640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BE3E4-8F6A-48D9-8136-26D6C4334502}" type="datetimeFigureOut">
              <a:rPr lang="en-US" smtClean="0"/>
              <a:t>9/23/2013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8C3DC7-2F49-4E88-8048-6BFE459640E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w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0"/>
            <a:ext cx="7772400" cy="1470025"/>
          </a:xfrm>
        </p:spPr>
        <p:txBody>
          <a:bodyPr/>
          <a:lstStyle/>
          <a:p>
            <a:r>
              <a:rPr lang="en-US" dirty="0" smtClean="0"/>
              <a:t>Hagan </a:t>
            </a:r>
            <a:r>
              <a:rPr lang="en-US" dirty="0" err="1" smtClean="0"/>
              <a:t>Ahora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990600"/>
            <a:ext cx="6400800" cy="5410200"/>
          </a:xfrm>
        </p:spPr>
        <p:txBody>
          <a:bodyPr>
            <a:normAutofit fontScale="77500" lnSpcReduction="20000"/>
          </a:bodyPr>
          <a:lstStyle/>
          <a:p>
            <a:pPr marL="514350" indent="-514350" algn="l"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Sit in your seat. Get out your </a:t>
            </a:r>
            <a:r>
              <a:rPr lang="en-US" dirty="0" err="1" smtClean="0">
                <a:solidFill>
                  <a:srgbClr val="FF0000"/>
                </a:solidFill>
              </a:rPr>
              <a:t>cuaderno</a:t>
            </a:r>
            <a:r>
              <a:rPr lang="en-US" dirty="0" smtClean="0">
                <a:solidFill>
                  <a:srgbClr val="FF0000"/>
                </a:solidFill>
              </a:rPr>
              <a:t> and </a:t>
            </a:r>
            <a:r>
              <a:rPr lang="en-US" dirty="0" err="1" smtClean="0">
                <a:solidFill>
                  <a:srgbClr val="FF0000"/>
                </a:solidFill>
              </a:rPr>
              <a:t>lapiz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</a:p>
          <a:p>
            <a:pPr marL="514350" indent="-514350" algn="l"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Copy the date.</a:t>
            </a:r>
          </a:p>
          <a:p>
            <a:pPr marL="514350" indent="-514350" algn="l">
              <a:buAutoNum type="arabicPeriod"/>
            </a:pPr>
            <a:r>
              <a:rPr lang="en-US" dirty="0" smtClean="0">
                <a:solidFill>
                  <a:srgbClr val="FF0000"/>
                </a:solidFill>
              </a:rPr>
              <a:t>Write the following numbers in your notebook in Spanish.</a:t>
            </a:r>
          </a:p>
          <a:p>
            <a:pPr algn="l"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</a:rPr>
              <a:t>17_______________________</a:t>
            </a:r>
          </a:p>
          <a:p>
            <a:pPr algn="l"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</a:rPr>
              <a:t>29_______________________</a:t>
            </a:r>
          </a:p>
          <a:p>
            <a:pPr algn="l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1</a:t>
            </a:r>
            <a:r>
              <a:rPr lang="en-US" dirty="0" smtClean="0">
                <a:solidFill>
                  <a:schemeClr val="tx1"/>
                </a:solidFill>
              </a:rPr>
              <a:t>1_______________________</a:t>
            </a:r>
          </a:p>
          <a:p>
            <a:pPr algn="l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1</a:t>
            </a:r>
            <a:r>
              <a:rPr lang="en-US" dirty="0" smtClean="0">
                <a:solidFill>
                  <a:schemeClr val="tx1"/>
                </a:solidFill>
              </a:rPr>
              <a:t>4_______________________</a:t>
            </a:r>
          </a:p>
          <a:p>
            <a:pPr algn="l">
              <a:lnSpc>
                <a:spcPct val="150000"/>
              </a:lnSpc>
            </a:pPr>
            <a:r>
              <a:rPr lang="en-US" dirty="0">
                <a:solidFill>
                  <a:schemeClr val="tx1"/>
                </a:solidFill>
              </a:rPr>
              <a:t>0</a:t>
            </a:r>
            <a:r>
              <a:rPr lang="en-US" dirty="0" smtClean="0">
                <a:solidFill>
                  <a:schemeClr val="tx1"/>
                </a:solidFill>
              </a:rPr>
              <a:t>_______________________</a:t>
            </a:r>
          </a:p>
          <a:p>
            <a:pPr algn="l">
              <a:lnSpc>
                <a:spcPct val="150000"/>
              </a:lnSpc>
            </a:pPr>
            <a:r>
              <a:rPr lang="en-US" dirty="0" smtClean="0">
                <a:solidFill>
                  <a:schemeClr val="tx1"/>
                </a:solidFill>
              </a:rPr>
              <a:t>30_______________________</a:t>
            </a:r>
          </a:p>
          <a:p>
            <a:pPr marL="514350" indent="-514350" algn="l">
              <a:buAutoNum type="arabicPeriod"/>
            </a:pPr>
            <a:endParaRPr lang="en-US" dirty="0"/>
          </a:p>
        </p:txBody>
      </p:sp>
      <p:pic>
        <p:nvPicPr>
          <p:cNvPr id="1026" name="Picture 2" descr="C:\InetTemp\Content.IE5\F3ANG3LU\MP900401126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3810000"/>
            <a:ext cx="1825916" cy="2282952"/>
          </a:xfrm>
          <a:prstGeom prst="rect">
            <a:avLst/>
          </a:prstGeom>
          <a:noFill/>
        </p:spPr>
      </p:pic>
      <p:pic>
        <p:nvPicPr>
          <p:cNvPr id="1027" name="Picture 3" descr="C:\InetTemp\Content.IE5\4DJ4CJHU\MC900237283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81800" y="1524000"/>
            <a:ext cx="2210396" cy="1594164"/>
          </a:xfrm>
          <a:prstGeom prst="rect">
            <a:avLst/>
          </a:prstGeom>
          <a:noFill/>
        </p:spPr>
      </p:pic>
      <p:pic>
        <p:nvPicPr>
          <p:cNvPr id="1028" name="Picture 4" descr="C:\InetTemp\Content.IE5\9B19ECO3\MC900335444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5427502"/>
            <a:ext cx="1371600" cy="12293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Los </a:t>
            </a:r>
            <a:r>
              <a:rPr lang="en-US" dirty="0" err="1" smtClean="0"/>
              <a:t>números</a:t>
            </a:r>
            <a:r>
              <a:rPr lang="en-US" dirty="0" smtClean="0"/>
              <a:t> 40-100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1397000"/>
          <a:ext cx="6248400" cy="4851396"/>
        </p:xfrm>
        <a:graphic>
          <a:graphicData uri="http://schemas.openxmlformats.org/drawingml/2006/table">
            <a:tbl>
              <a:tblPr firstRow="1" bandRow="1"/>
              <a:tblGrid>
                <a:gridCol w="3124200"/>
                <a:gridCol w="3124200"/>
              </a:tblGrid>
              <a:tr h="483154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mic Sans MS" pitchFamily="66" charset="0"/>
                        </a:rPr>
                        <a:t>40- </a:t>
                      </a:r>
                      <a:r>
                        <a:rPr lang="en-US" sz="2000" dirty="0" err="1" smtClean="0">
                          <a:latin typeface="Comic Sans MS" pitchFamily="66" charset="0"/>
                        </a:rPr>
                        <a:t>Cuarenta</a:t>
                      </a:r>
                      <a:r>
                        <a:rPr lang="en-US" sz="2000" baseline="0" dirty="0" smtClean="0">
                          <a:latin typeface="Comic Sans MS" pitchFamily="66" charset="0"/>
                        </a:rPr>
                        <a:t> </a:t>
                      </a:r>
                      <a:endParaRPr lang="en-US" sz="20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mic Sans MS" pitchFamily="66" charset="0"/>
                        </a:rPr>
                        <a:t>50- </a:t>
                      </a:r>
                      <a:r>
                        <a:rPr lang="en-US" sz="2000" dirty="0" err="1" smtClean="0">
                          <a:latin typeface="Comic Sans MS" pitchFamily="66" charset="0"/>
                        </a:rPr>
                        <a:t>cincuenta</a:t>
                      </a:r>
                      <a:endParaRPr lang="en-US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483154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mic Sans MS" pitchFamily="66" charset="0"/>
                        </a:rPr>
                        <a:t>41- </a:t>
                      </a:r>
                      <a:r>
                        <a:rPr lang="en-US" sz="2000" dirty="0" err="1" smtClean="0">
                          <a:latin typeface="Comic Sans MS" pitchFamily="66" charset="0"/>
                        </a:rPr>
                        <a:t>Cuarenta</a:t>
                      </a:r>
                      <a:r>
                        <a:rPr lang="en-US" sz="2000" baseline="0" dirty="0" smtClean="0">
                          <a:latin typeface="Comic Sans MS" pitchFamily="66" charset="0"/>
                        </a:rPr>
                        <a:t> y </a:t>
                      </a:r>
                      <a:r>
                        <a:rPr lang="en-US" sz="2000" baseline="0" dirty="0" err="1" smtClean="0">
                          <a:latin typeface="Comic Sans MS" pitchFamily="66" charset="0"/>
                        </a:rPr>
                        <a:t>uno</a:t>
                      </a:r>
                      <a:endParaRPr lang="en-US" sz="20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mic Sans MS" pitchFamily="66" charset="0"/>
                        </a:rPr>
                        <a:t>60-</a:t>
                      </a:r>
                      <a:r>
                        <a:rPr lang="en-US" sz="2000" baseline="0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Comic Sans MS" pitchFamily="66" charset="0"/>
                        </a:rPr>
                        <a:t>sesenta</a:t>
                      </a:r>
                      <a:endParaRPr lang="en-US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483154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mic Sans MS" pitchFamily="66" charset="0"/>
                        </a:rPr>
                        <a:t>42- </a:t>
                      </a:r>
                      <a:r>
                        <a:rPr lang="en-US" sz="2000" dirty="0" err="1" smtClean="0">
                          <a:latin typeface="Comic Sans MS" pitchFamily="66" charset="0"/>
                        </a:rPr>
                        <a:t>Cuarenta</a:t>
                      </a:r>
                      <a:r>
                        <a:rPr lang="en-US" sz="2000" baseline="0" dirty="0" smtClean="0">
                          <a:latin typeface="Comic Sans MS" pitchFamily="66" charset="0"/>
                        </a:rPr>
                        <a:t> y dos</a:t>
                      </a:r>
                      <a:endParaRPr lang="en-US" sz="20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mic Sans MS" pitchFamily="66" charset="0"/>
                        </a:rPr>
                        <a:t>70- </a:t>
                      </a:r>
                      <a:r>
                        <a:rPr lang="en-US" sz="2000" dirty="0" err="1" smtClean="0">
                          <a:latin typeface="Comic Sans MS" pitchFamily="66" charset="0"/>
                        </a:rPr>
                        <a:t>setenta</a:t>
                      </a:r>
                      <a:endParaRPr lang="en-US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50301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mic Sans MS" pitchFamily="66" charset="0"/>
                        </a:rPr>
                        <a:t>43- </a:t>
                      </a:r>
                      <a:r>
                        <a:rPr lang="en-US" sz="2000" dirty="0" err="1" smtClean="0">
                          <a:latin typeface="Comic Sans MS" pitchFamily="66" charset="0"/>
                        </a:rPr>
                        <a:t>Cuarenta</a:t>
                      </a:r>
                      <a:r>
                        <a:rPr lang="en-US" sz="2000" dirty="0" smtClean="0">
                          <a:latin typeface="Comic Sans MS" pitchFamily="66" charset="0"/>
                        </a:rPr>
                        <a:t> y </a:t>
                      </a:r>
                      <a:r>
                        <a:rPr lang="en-US" sz="2000" dirty="0" err="1" smtClean="0">
                          <a:latin typeface="Comic Sans MS" pitchFamily="66" charset="0"/>
                        </a:rPr>
                        <a:t>tres</a:t>
                      </a:r>
                      <a:endParaRPr lang="en-US" sz="20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mic Sans MS" pitchFamily="66" charset="0"/>
                        </a:rPr>
                        <a:t>80- </a:t>
                      </a:r>
                      <a:r>
                        <a:rPr lang="en-US" sz="2000" dirty="0" err="1" smtClean="0">
                          <a:latin typeface="Comic Sans MS" pitchFamily="66" charset="0"/>
                        </a:rPr>
                        <a:t>ochenta</a:t>
                      </a:r>
                      <a:endParaRPr lang="en-US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483154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mic Sans MS" pitchFamily="66" charset="0"/>
                        </a:rPr>
                        <a:t>44- </a:t>
                      </a:r>
                      <a:r>
                        <a:rPr lang="en-US" sz="2000" dirty="0" err="1" smtClean="0">
                          <a:latin typeface="Comic Sans MS" pitchFamily="66" charset="0"/>
                        </a:rPr>
                        <a:t>Cuarenta</a:t>
                      </a:r>
                      <a:r>
                        <a:rPr lang="en-US" sz="2000" baseline="0" dirty="0" smtClean="0">
                          <a:latin typeface="Comic Sans MS" pitchFamily="66" charset="0"/>
                        </a:rPr>
                        <a:t> y </a:t>
                      </a:r>
                      <a:r>
                        <a:rPr lang="en-US" sz="2000" baseline="0" dirty="0" err="1" smtClean="0">
                          <a:latin typeface="Comic Sans MS" pitchFamily="66" charset="0"/>
                        </a:rPr>
                        <a:t>cuatro</a:t>
                      </a:r>
                      <a:endParaRPr lang="en-US" sz="20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mic Sans MS" pitchFamily="66" charset="0"/>
                        </a:rPr>
                        <a:t>90- </a:t>
                      </a:r>
                      <a:r>
                        <a:rPr lang="en-US" sz="2000" dirty="0" err="1" smtClean="0">
                          <a:latin typeface="Comic Sans MS" pitchFamily="66" charset="0"/>
                        </a:rPr>
                        <a:t>noventa</a:t>
                      </a:r>
                      <a:endParaRPr lang="en-US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483154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mic Sans MS" pitchFamily="66" charset="0"/>
                        </a:rPr>
                        <a:t>45- </a:t>
                      </a:r>
                      <a:r>
                        <a:rPr lang="en-US" sz="2000" dirty="0" err="1" smtClean="0">
                          <a:latin typeface="Comic Sans MS" pitchFamily="66" charset="0"/>
                        </a:rPr>
                        <a:t>Cuarenta</a:t>
                      </a:r>
                      <a:r>
                        <a:rPr lang="en-US" sz="2000" dirty="0" smtClean="0">
                          <a:latin typeface="Comic Sans MS" pitchFamily="66" charset="0"/>
                        </a:rPr>
                        <a:t> y</a:t>
                      </a:r>
                      <a:r>
                        <a:rPr lang="en-US" sz="2000" baseline="0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Comic Sans MS" pitchFamily="66" charset="0"/>
                        </a:rPr>
                        <a:t>cinco</a:t>
                      </a:r>
                      <a:endParaRPr lang="en-US" sz="20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mic Sans MS" pitchFamily="66" charset="0"/>
                        </a:rPr>
                        <a:t>100- </a:t>
                      </a:r>
                      <a:r>
                        <a:rPr lang="en-US" sz="2000" dirty="0" err="1" smtClean="0">
                          <a:latin typeface="Comic Sans MS" pitchFamily="66" charset="0"/>
                        </a:rPr>
                        <a:t>cien</a:t>
                      </a:r>
                      <a:r>
                        <a:rPr lang="en-US" sz="2000" dirty="0" smtClean="0">
                          <a:latin typeface="Comic Sans MS" pitchFamily="66" charset="0"/>
                        </a:rPr>
                        <a:t> (</a:t>
                      </a:r>
                      <a:r>
                        <a:rPr lang="en-US" sz="2000" dirty="0" err="1" smtClean="0">
                          <a:latin typeface="Comic Sans MS" pitchFamily="66" charset="0"/>
                        </a:rPr>
                        <a:t>ciento</a:t>
                      </a:r>
                      <a:r>
                        <a:rPr lang="en-US" sz="2000" dirty="0" smtClean="0">
                          <a:latin typeface="Comic Sans MS" pitchFamily="66" charset="0"/>
                        </a:rPr>
                        <a:t>)</a:t>
                      </a:r>
                      <a:endParaRPr lang="en-US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483154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mic Sans MS" pitchFamily="66" charset="0"/>
                        </a:rPr>
                        <a:t>46- </a:t>
                      </a:r>
                      <a:r>
                        <a:rPr lang="en-US" sz="2000" dirty="0" err="1" smtClean="0">
                          <a:latin typeface="Comic Sans MS" pitchFamily="66" charset="0"/>
                        </a:rPr>
                        <a:t>Cuarenta</a:t>
                      </a:r>
                      <a:r>
                        <a:rPr lang="en-US" sz="2000" dirty="0" smtClean="0">
                          <a:latin typeface="Comic Sans MS" pitchFamily="66" charset="0"/>
                        </a:rPr>
                        <a:t> y </a:t>
                      </a:r>
                      <a:r>
                        <a:rPr lang="en-US" sz="2000" dirty="0" err="1" smtClean="0">
                          <a:latin typeface="Comic Sans MS" pitchFamily="66" charset="0"/>
                        </a:rPr>
                        <a:t>seis</a:t>
                      </a:r>
                      <a:endParaRPr lang="en-US" sz="20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483154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mic Sans MS" pitchFamily="66" charset="0"/>
                        </a:rPr>
                        <a:t>47- </a:t>
                      </a:r>
                      <a:r>
                        <a:rPr lang="en-US" sz="2000" dirty="0" err="1" smtClean="0">
                          <a:latin typeface="Comic Sans MS" pitchFamily="66" charset="0"/>
                        </a:rPr>
                        <a:t>Cuarenta</a:t>
                      </a:r>
                      <a:r>
                        <a:rPr lang="en-US" sz="2000" dirty="0" smtClean="0">
                          <a:latin typeface="Comic Sans MS" pitchFamily="66" charset="0"/>
                        </a:rPr>
                        <a:t> y </a:t>
                      </a:r>
                      <a:r>
                        <a:rPr lang="en-US" sz="2000" dirty="0" err="1" smtClean="0">
                          <a:latin typeface="Comic Sans MS" pitchFamily="66" charset="0"/>
                        </a:rPr>
                        <a:t>siete</a:t>
                      </a:r>
                      <a:endParaRPr lang="en-US" sz="20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483154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mic Sans MS" pitchFamily="66" charset="0"/>
                        </a:rPr>
                        <a:t>48- </a:t>
                      </a:r>
                      <a:r>
                        <a:rPr lang="en-US" sz="2000" dirty="0" err="1" smtClean="0">
                          <a:latin typeface="Comic Sans MS" pitchFamily="66" charset="0"/>
                        </a:rPr>
                        <a:t>Cuarenta</a:t>
                      </a:r>
                      <a:r>
                        <a:rPr lang="en-US" sz="2000" dirty="0" smtClean="0">
                          <a:latin typeface="Comic Sans MS" pitchFamily="66" charset="0"/>
                        </a:rPr>
                        <a:t> y</a:t>
                      </a:r>
                      <a:r>
                        <a:rPr lang="en-US" sz="2000" baseline="0" dirty="0" smtClean="0">
                          <a:latin typeface="Comic Sans MS" pitchFamily="66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Comic Sans MS" pitchFamily="66" charset="0"/>
                        </a:rPr>
                        <a:t>ocho</a:t>
                      </a:r>
                      <a:endParaRPr lang="en-US" sz="20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>
                        <a:latin typeface="Comic Sans MS" pitchFamily="66" charset="0"/>
                      </a:endParaRPr>
                    </a:p>
                  </a:txBody>
                  <a:tcPr/>
                </a:tc>
              </a:tr>
              <a:tr h="483154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omic Sans MS" pitchFamily="66" charset="0"/>
                        </a:rPr>
                        <a:t>49- </a:t>
                      </a:r>
                      <a:r>
                        <a:rPr lang="en-US" sz="2000" dirty="0" err="1" smtClean="0">
                          <a:latin typeface="Comic Sans MS" pitchFamily="66" charset="0"/>
                        </a:rPr>
                        <a:t>Cuarenta</a:t>
                      </a:r>
                      <a:r>
                        <a:rPr lang="en-US" sz="2000" baseline="0" dirty="0" smtClean="0">
                          <a:latin typeface="Comic Sans MS" pitchFamily="66" charset="0"/>
                        </a:rPr>
                        <a:t> y </a:t>
                      </a:r>
                      <a:r>
                        <a:rPr lang="en-US" sz="2000" baseline="0" dirty="0" err="1" smtClean="0">
                          <a:latin typeface="Comic Sans MS" pitchFamily="66" charset="0"/>
                        </a:rPr>
                        <a:t>nueve</a:t>
                      </a:r>
                      <a:endParaRPr lang="en-US" sz="2000" dirty="0">
                        <a:latin typeface="Comic Sans MS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000" dirty="0">
                        <a:latin typeface="Comic Sans MS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0" name="Picture 2" descr="C:\InetTemp\Content.IE5\F3ANG3LU\MC900437052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457200"/>
            <a:ext cx="1162050" cy="1162050"/>
          </a:xfrm>
          <a:prstGeom prst="rect">
            <a:avLst/>
          </a:prstGeom>
          <a:noFill/>
        </p:spPr>
      </p:pic>
      <p:pic>
        <p:nvPicPr>
          <p:cNvPr id="2051" name="Picture 3" descr="C:\InetTemp\Content.IE5\4DJ4CJHU\MP900387695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43800" y="228600"/>
            <a:ext cx="1401511" cy="999744"/>
          </a:xfrm>
          <a:prstGeom prst="rect">
            <a:avLst/>
          </a:prstGeom>
          <a:noFill/>
        </p:spPr>
      </p:pic>
      <p:pic>
        <p:nvPicPr>
          <p:cNvPr id="2052" name="Picture 4" descr="C:\InetTemp\Content.IE5\9B19ECO3\MC900295558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4876800"/>
            <a:ext cx="1150086" cy="1032849"/>
          </a:xfrm>
          <a:prstGeom prst="rect">
            <a:avLst/>
          </a:prstGeom>
          <a:noFill/>
        </p:spPr>
      </p:pic>
      <p:pic>
        <p:nvPicPr>
          <p:cNvPr id="2053" name="Picture 5" descr="C:\InetTemp\Content.IE5\4DJ4CJHU\MC900434727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24943" y="4038600"/>
            <a:ext cx="1219057" cy="12190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err="1" smtClean="0"/>
              <a:t>Preguntas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257800"/>
          </a:xfrm>
        </p:spPr>
        <p:txBody>
          <a:bodyPr>
            <a:normAutofit lnSpcReduction="10000"/>
          </a:bodyPr>
          <a:lstStyle/>
          <a:p>
            <a:pPr lvl="0"/>
            <a:r>
              <a:rPr lang="en-US" sz="5000" dirty="0">
                <a:solidFill>
                  <a:srgbClr val="FF0000"/>
                </a:solidFill>
              </a:rPr>
              <a:t>¿</a:t>
            </a:r>
            <a:r>
              <a:rPr lang="en-US" sz="5000" dirty="0" err="1">
                <a:solidFill>
                  <a:srgbClr val="FF0000"/>
                </a:solidFill>
              </a:rPr>
              <a:t>Cuál</a:t>
            </a:r>
            <a:r>
              <a:rPr lang="en-US" sz="5000" dirty="0">
                <a:solidFill>
                  <a:srgbClr val="FF0000"/>
                </a:solidFill>
              </a:rPr>
              <a:t> </a:t>
            </a:r>
            <a:r>
              <a:rPr lang="en-US" sz="5000" dirty="0" err="1">
                <a:solidFill>
                  <a:srgbClr val="FF0000"/>
                </a:solidFill>
              </a:rPr>
              <a:t>es</a:t>
            </a:r>
            <a:r>
              <a:rPr lang="en-US" sz="5000" dirty="0">
                <a:solidFill>
                  <a:srgbClr val="FF0000"/>
                </a:solidFill>
              </a:rPr>
              <a:t> </a:t>
            </a:r>
            <a:r>
              <a:rPr lang="en-US" sz="5000" dirty="0" err="1">
                <a:solidFill>
                  <a:srgbClr val="FF0000"/>
                </a:solidFill>
              </a:rPr>
              <a:t>tu</a:t>
            </a:r>
            <a:r>
              <a:rPr lang="en-US" sz="5000" dirty="0">
                <a:solidFill>
                  <a:srgbClr val="FF0000"/>
                </a:solidFill>
              </a:rPr>
              <a:t> </a:t>
            </a:r>
            <a:r>
              <a:rPr lang="en-US" sz="5000" dirty="0" err="1">
                <a:solidFill>
                  <a:srgbClr val="FF0000"/>
                </a:solidFill>
              </a:rPr>
              <a:t>número</a:t>
            </a:r>
            <a:r>
              <a:rPr lang="en-US" sz="5000" dirty="0">
                <a:solidFill>
                  <a:srgbClr val="FF0000"/>
                </a:solidFill>
              </a:rPr>
              <a:t> de </a:t>
            </a:r>
            <a:r>
              <a:rPr lang="en-US" sz="5000" dirty="0" err="1">
                <a:solidFill>
                  <a:srgbClr val="FF0000"/>
                </a:solidFill>
              </a:rPr>
              <a:t>teléfono</a:t>
            </a:r>
            <a:r>
              <a:rPr lang="en-US" sz="5000" dirty="0">
                <a:solidFill>
                  <a:srgbClr val="FF0000"/>
                </a:solidFill>
              </a:rPr>
              <a:t>?</a:t>
            </a:r>
          </a:p>
          <a:p>
            <a:r>
              <a:rPr lang="en-US" sz="5000" dirty="0"/>
              <a:t>What is your phone number?</a:t>
            </a:r>
          </a:p>
          <a:p>
            <a:pPr>
              <a:buNone/>
            </a:pPr>
            <a:endParaRPr lang="en-US" sz="5000" dirty="0"/>
          </a:p>
          <a:p>
            <a:r>
              <a:rPr lang="en-US" sz="5000" dirty="0">
                <a:solidFill>
                  <a:srgbClr val="FF0000"/>
                </a:solidFill>
              </a:rPr>
              <a:t>Mi </a:t>
            </a:r>
            <a:r>
              <a:rPr lang="en-US" sz="5000" dirty="0" err="1">
                <a:solidFill>
                  <a:srgbClr val="FF0000"/>
                </a:solidFill>
              </a:rPr>
              <a:t>número</a:t>
            </a:r>
            <a:r>
              <a:rPr lang="en-US" sz="5000" dirty="0">
                <a:solidFill>
                  <a:srgbClr val="FF0000"/>
                </a:solidFill>
              </a:rPr>
              <a:t> de </a:t>
            </a:r>
            <a:r>
              <a:rPr lang="en-US" sz="5000" dirty="0" err="1">
                <a:solidFill>
                  <a:srgbClr val="FF0000"/>
                </a:solidFill>
              </a:rPr>
              <a:t>teléfono</a:t>
            </a:r>
            <a:r>
              <a:rPr lang="en-US" sz="5000" dirty="0">
                <a:solidFill>
                  <a:srgbClr val="FF0000"/>
                </a:solidFill>
              </a:rPr>
              <a:t> </a:t>
            </a:r>
            <a:r>
              <a:rPr lang="en-US" sz="5000" dirty="0" err="1">
                <a:solidFill>
                  <a:srgbClr val="FF0000"/>
                </a:solidFill>
              </a:rPr>
              <a:t>es</a:t>
            </a:r>
            <a:r>
              <a:rPr lang="en-US" sz="5000" dirty="0">
                <a:solidFill>
                  <a:srgbClr val="FF0000"/>
                </a:solidFill>
              </a:rPr>
              <a:t> ….</a:t>
            </a:r>
          </a:p>
          <a:p>
            <a:r>
              <a:rPr lang="en-US" sz="5000" dirty="0"/>
              <a:t>My phone number is…</a:t>
            </a:r>
          </a:p>
          <a:p>
            <a:endParaRPr lang="en-US" sz="5000" dirty="0"/>
          </a:p>
          <a:p>
            <a:endParaRPr lang="en-US" dirty="0"/>
          </a:p>
        </p:txBody>
      </p:sp>
      <p:pic>
        <p:nvPicPr>
          <p:cNvPr id="5123" name="Picture 3" descr="C:\Program Files\Microsoft Office\MEDIA\CAGCAT10\j0332268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10400" y="609600"/>
            <a:ext cx="1600200" cy="18086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4000" dirty="0" smtClean="0">
                <a:solidFill>
                  <a:srgbClr val="FF0000"/>
                </a:solidFill>
              </a:rPr>
              <a:t>¿</a:t>
            </a:r>
            <a:r>
              <a:rPr lang="en-US" sz="4000" dirty="0" err="1" smtClean="0">
                <a:solidFill>
                  <a:srgbClr val="FF0000"/>
                </a:solidFill>
              </a:rPr>
              <a:t>Cuál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es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tu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dirección</a:t>
            </a:r>
            <a:r>
              <a:rPr lang="en-US" sz="4000" dirty="0" smtClean="0">
                <a:solidFill>
                  <a:srgbClr val="FF0000"/>
                </a:solidFill>
              </a:rPr>
              <a:t>?</a:t>
            </a:r>
          </a:p>
          <a:p>
            <a:r>
              <a:rPr lang="en-US" sz="4000" dirty="0" smtClean="0"/>
              <a:t>What is your address?</a:t>
            </a:r>
          </a:p>
          <a:p>
            <a:r>
              <a:rPr lang="en-US" sz="4000" dirty="0" smtClean="0"/>
              <a:t> </a:t>
            </a:r>
          </a:p>
          <a:p>
            <a:r>
              <a:rPr lang="en-US" sz="4000" dirty="0" smtClean="0">
                <a:solidFill>
                  <a:srgbClr val="FF0000"/>
                </a:solidFill>
              </a:rPr>
              <a:t>Mi </a:t>
            </a:r>
            <a:r>
              <a:rPr lang="en-US" sz="4000" dirty="0" err="1" smtClean="0">
                <a:solidFill>
                  <a:srgbClr val="FF0000"/>
                </a:solidFill>
              </a:rPr>
              <a:t>dirección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es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u="sng" dirty="0" smtClean="0">
                <a:solidFill>
                  <a:srgbClr val="FF0000"/>
                </a:solidFill>
              </a:rPr>
              <a:t>street name </a:t>
            </a:r>
            <a:r>
              <a:rPr lang="en-US" sz="4000" dirty="0" smtClean="0">
                <a:solidFill>
                  <a:srgbClr val="FF0000"/>
                </a:solidFill>
              </a:rPr>
              <a:t>   </a:t>
            </a:r>
            <a:r>
              <a:rPr lang="en-US" sz="4000" u="sng" dirty="0" smtClean="0">
                <a:solidFill>
                  <a:srgbClr val="FF0000"/>
                </a:solidFill>
              </a:rPr>
              <a:t>__#__.</a:t>
            </a:r>
            <a:endParaRPr lang="en-US" sz="4000" dirty="0" smtClean="0">
              <a:solidFill>
                <a:srgbClr val="FF0000"/>
              </a:solidFill>
            </a:endParaRPr>
          </a:p>
          <a:p>
            <a:r>
              <a:rPr lang="en-US" sz="4000" dirty="0" smtClean="0"/>
              <a:t>My address is  </a:t>
            </a:r>
            <a:r>
              <a:rPr lang="en-US" sz="4000" u="sng" dirty="0" smtClean="0"/>
              <a:t>Gold Road </a:t>
            </a:r>
            <a:r>
              <a:rPr lang="en-US" sz="4000" dirty="0" smtClean="0"/>
              <a:t>  </a:t>
            </a:r>
            <a:r>
              <a:rPr lang="en-US" sz="4000" u="sng" dirty="0" smtClean="0"/>
              <a:t>Fifty five.</a:t>
            </a:r>
            <a:endParaRPr lang="en-US" sz="4000" dirty="0" smtClean="0"/>
          </a:p>
          <a:p>
            <a:pPr>
              <a:buNone/>
            </a:pPr>
            <a:endParaRPr lang="en-US" dirty="0" smtClean="0"/>
          </a:p>
        </p:txBody>
      </p:sp>
      <p:pic>
        <p:nvPicPr>
          <p:cNvPr id="4098" name="Picture 2" descr="C:\InetTemp\Content.IE5\F3ANG3LU\MC90033268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1143000"/>
            <a:ext cx="1826057" cy="16568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4000" dirty="0" smtClean="0">
                <a:solidFill>
                  <a:srgbClr val="FF0000"/>
                </a:solidFill>
              </a:rPr>
              <a:t>¿</a:t>
            </a:r>
            <a:r>
              <a:rPr lang="en-US" sz="4000" dirty="0" err="1" smtClean="0">
                <a:solidFill>
                  <a:srgbClr val="FF0000"/>
                </a:solidFill>
              </a:rPr>
              <a:t>Cuántos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años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tienes</a:t>
            </a:r>
            <a:r>
              <a:rPr lang="en-US" sz="4000" dirty="0" smtClean="0">
                <a:solidFill>
                  <a:srgbClr val="FF0000"/>
                </a:solidFill>
              </a:rPr>
              <a:t>?</a:t>
            </a:r>
          </a:p>
          <a:p>
            <a:r>
              <a:rPr lang="en-US" sz="4000" dirty="0" smtClean="0"/>
              <a:t>How old are you?</a:t>
            </a:r>
          </a:p>
          <a:p>
            <a:r>
              <a:rPr lang="en-US" sz="4000" dirty="0" smtClean="0"/>
              <a:t> </a:t>
            </a:r>
          </a:p>
          <a:p>
            <a:r>
              <a:rPr lang="en-US" sz="4000" dirty="0" err="1" smtClean="0">
                <a:solidFill>
                  <a:srgbClr val="FF0000"/>
                </a:solidFill>
              </a:rPr>
              <a:t>Yo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tengo</a:t>
            </a:r>
            <a:r>
              <a:rPr lang="en-US" sz="4000" dirty="0" smtClean="0">
                <a:solidFill>
                  <a:srgbClr val="FF0000"/>
                </a:solidFill>
              </a:rPr>
              <a:t> __</a:t>
            </a:r>
            <a:r>
              <a:rPr lang="en-US" sz="4000" u="sng" dirty="0" smtClean="0">
                <a:solidFill>
                  <a:srgbClr val="FF0000"/>
                </a:solidFill>
              </a:rPr>
              <a:t>#__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años</a:t>
            </a:r>
            <a:r>
              <a:rPr lang="en-US" sz="40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sz="4000" dirty="0" smtClean="0"/>
              <a:t>I have </a:t>
            </a:r>
            <a:r>
              <a:rPr lang="en-US" sz="4000" u="sng" dirty="0" smtClean="0"/>
              <a:t>__#__</a:t>
            </a:r>
            <a:r>
              <a:rPr lang="en-US" sz="4000" dirty="0" smtClean="0"/>
              <a:t> years.</a:t>
            </a:r>
          </a:p>
          <a:p>
            <a:endParaRPr lang="en-US" dirty="0"/>
          </a:p>
        </p:txBody>
      </p:sp>
      <p:pic>
        <p:nvPicPr>
          <p:cNvPr id="3074" name="Picture 2" descr="C:\InetTemp\Content.IE5\4DJ4CJHU\MC900326090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3200" y="609600"/>
            <a:ext cx="1934871" cy="265912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Practica</a:t>
            </a:r>
            <a:r>
              <a:rPr lang="en-US" dirty="0" smtClean="0"/>
              <a:t> de </a:t>
            </a:r>
            <a:r>
              <a:rPr lang="en-US" dirty="0" err="1" smtClean="0"/>
              <a:t>números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</a:t>
            </a:r>
          </a:p>
          <a:p>
            <a:r>
              <a:rPr lang="en-US" dirty="0" smtClean="0"/>
              <a:t>2.</a:t>
            </a:r>
          </a:p>
          <a:p>
            <a:r>
              <a:rPr lang="en-US" dirty="0" smtClean="0"/>
              <a:t>3.</a:t>
            </a:r>
          </a:p>
          <a:p>
            <a:r>
              <a:rPr lang="en-US" dirty="0" smtClean="0"/>
              <a:t>4.</a:t>
            </a:r>
          </a:p>
          <a:p>
            <a:r>
              <a:rPr lang="en-US" dirty="0" smtClean="0"/>
              <a:t>5.</a:t>
            </a:r>
          </a:p>
          <a:p>
            <a:r>
              <a:rPr lang="en-US" dirty="0" smtClean="0"/>
              <a:t>6.</a:t>
            </a:r>
          </a:p>
          <a:p>
            <a:r>
              <a:rPr lang="en-US" dirty="0" smtClean="0"/>
              <a:t>7.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160</Words>
  <Application>Microsoft Office PowerPoint</Application>
  <PresentationFormat>On-screen Show (4:3)</PresentationFormat>
  <Paragraphs>51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Hagan Ahora</vt:lpstr>
      <vt:lpstr>Los números 40-100</vt:lpstr>
      <vt:lpstr>Preguntas</vt:lpstr>
      <vt:lpstr>Slide 4</vt:lpstr>
      <vt:lpstr>Slide 5</vt:lpstr>
      <vt:lpstr>Practica de números</vt:lpstr>
    </vt:vector>
  </TitlesOfParts>
  <Company>Peekskill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Hagan Ahora</dc:title>
  <dc:creator>template</dc:creator>
  <cp:lastModifiedBy>template</cp:lastModifiedBy>
  <cp:revision>6</cp:revision>
  <dcterms:created xsi:type="dcterms:W3CDTF">2013-09-23T13:21:03Z</dcterms:created>
  <dcterms:modified xsi:type="dcterms:W3CDTF">2013-09-23T13:51:02Z</dcterms:modified>
</cp:coreProperties>
</file>